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94" r:id="rId2"/>
    <p:sldId id="299" r:id="rId3"/>
    <p:sldId id="492" r:id="rId4"/>
    <p:sldId id="304" r:id="rId5"/>
    <p:sldId id="303" r:id="rId6"/>
    <p:sldId id="305" r:id="rId7"/>
    <p:sldId id="306" r:id="rId8"/>
    <p:sldId id="493" r:id="rId9"/>
    <p:sldId id="30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F0D"/>
    <a:srgbClr val="16DD36"/>
    <a:srgbClr val="4BC7C8"/>
    <a:srgbClr val="EC44F2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E7877B-49E2-23D1-DF8E-9FE7C03557BD}" v="218" dt="2023-08-10T13:57:32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59" autoAdjust="0"/>
    <p:restoredTop sz="75139" autoAdjust="0"/>
  </p:normalViewPr>
  <p:slideViewPr>
    <p:cSldViewPr snapToGrid="0">
      <p:cViewPr varScale="1">
        <p:scale>
          <a:sx n="85" d="100"/>
          <a:sy n="85" d="100"/>
        </p:scale>
        <p:origin x="90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08074-1A82-4276-BC9C-9F1654D2C295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323D7-8D74-402A-B74C-D1093F83E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85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frog.org/privacy-policy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unifrog.org/terms-of-servic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C9BEC-E11D-4BAB-B95E-6E8FA7997FA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768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Google Shape;1196;p1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7" name="Google Shape;1197;p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1419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Unifrog’s</a:t>
            </a:r>
            <a:r>
              <a:rPr lang="en-GB" dirty="0"/>
              <a:t> privacy policy can be found here: </a:t>
            </a:r>
            <a:r>
              <a:rPr lang="en-GB" dirty="0">
                <a:hlinkClick r:id="rId3"/>
              </a:rPr>
              <a:t>https://www.unifrog.org/privacy-policy</a:t>
            </a:r>
            <a:endParaRPr lang="en-GB" dirty="0"/>
          </a:p>
          <a:p>
            <a:r>
              <a:rPr lang="en-GB" dirty="0"/>
              <a:t>Service terms can be found here: </a:t>
            </a:r>
            <a:r>
              <a:rPr lang="en-GB" dirty="0">
                <a:hlinkClick r:id="rId4"/>
              </a:rPr>
              <a:t>https://www.unifrog.org/terms-of-service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323D7-8D74-402A-B74C-D1093F83EA2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6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D50BB-9938-4958-ACF3-3DD2ABEF2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16EB9-FCA2-4438-98EB-59BE04AC3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E6272-A3CC-4AB9-9DA2-ECC998FE5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8AE44-FE61-4949-B1D7-A22F6E76B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CB759-A80B-402B-9592-4DC3995DF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2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FB2F1-A7BE-443C-90A4-300D3C216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74585-CCD9-44C0-A8BA-517E69A86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65184-EFAC-4E7C-97CA-FC4B7645B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53A81-B338-4EF9-ACBC-A371BA56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2925E-548A-4E9E-A5A7-EA7C190A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23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05DE64-4CD1-4A85-BECD-A1E696A98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D0C31-E0B3-40D4-A55A-290A15303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F7440-525A-4874-96D9-33C40953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492D6-A6D8-4B81-8A5B-9ED63941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60AAB-3EDE-407E-A6D6-B7ADB29AD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4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C33A-2654-4D07-8A0D-3AD1FFCB6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02DC0-D5BD-4CC7-B833-BA3BFEAE8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75888-B93F-49F5-8A69-2C00511DC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BE509-A786-48DC-80FA-1E4C2B90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E1B51-C837-4A22-AB12-21055F3B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98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F338-3078-4A19-8CA0-6B0B198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470FE-8982-4EAD-B101-C8FF16FC1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C20C1-5F2B-4528-B4B1-9BB42FB0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2CABF-69AD-4BD8-9C18-072D2B19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90493-36B0-437C-B153-F2A2F518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65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FBFF-7BBC-41C5-8661-45E62004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E8B72-5509-40C1-8606-6947F1D90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5C56CA-B1E9-4D5F-8868-CCFDACDF4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9D1AD-EA99-4EF3-86D7-70C6C4A6F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91B4A-ABE3-4699-A315-B167F00B2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2D8AD-27CD-4010-B9D8-6F0F4340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58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AF9F7-E92E-4E1A-8DC4-48F5C1F20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EF68B-713B-4003-A138-4D24B46AA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9BFC5-1A68-49EA-89A3-08D24A4DE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97A59A-FDB8-44C7-8974-161CFC171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DA72C-1FDF-4D3C-A016-7D19679C2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5626F-4DA9-416A-A68F-43036AE8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11EC45-70C7-410E-A0DC-F2EE40E2A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26EFEA-73C3-40B8-98BF-A1F39CB7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0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1A396-8030-411E-B560-372500927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65C3D-E601-42E7-A71B-32B852BF5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A3299D-F48C-4182-9944-50CF9B87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D54F88-0784-4E29-B071-93D33022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1578B-DFDA-49E9-84CE-5FF8DDFB4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46302E-26F7-417E-A9EB-1C8373018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8D2BA-2385-47F1-8E89-D816CBEB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9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2121A-C2DC-40FB-A647-4AD8566EB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4B9E0-A19A-4870-BA1D-3298D950C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C0EB8-FC1F-471A-97D7-BB2D60B1C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23B42-A846-43BD-9AAD-2E24A88E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45026-FE01-483C-9BDF-62CB7AE8E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81998-B493-4BC6-B8DD-EF346FDA6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83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7322-13AA-4250-BE18-3575A7387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C46482-68B4-4ACC-8F7D-379C48F7C6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CCC9E-715A-4C22-B3EF-F0A8DD2B4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B1558-510D-4EFA-8C56-24A52B08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9A235-6CBB-4649-B31D-C424D923F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08BC1-1919-452C-B007-0A8930D7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9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0CAD87-838B-431F-BB35-C0BE0876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0FF46-F789-4FCE-892E-85B26741F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1C365-4681-469A-AF8F-558DFE062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3ECAF-29A6-42B4-B150-38BE3D615D6D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E746A-2CA8-4751-BEDA-F934CDBD9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50C18-BC05-4284-9EE1-60C7C942D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80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2357BF6-7D89-4079-8F91-FB58423D18EB}"/>
              </a:ext>
            </a:extLst>
          </p:cNvPr>
          <p:cNvSpPr txBox="1"/>
          <p:nvPr/>
        </p:nvSpPr>
        <p:spPr>
          <a:xfrm>
            <a:off x="1440191" y="3155576"/>
            <a:ext cx="8928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Open Sans" panose="020B0606030504020204"/>
              </a:rPr>
              <a:t>Introduction to </a:t>
            </a:r>
            <a:r>
              <a:rPr lang="en-GB" sz="4800" dirty="0" err="1">
                <a:solidFill>
                  <a:schemeClr val="bg1"/>
                </a:solidFill>
                <a:latin typeface="Open Sans" panose="020B0606030504020204"/>
              </a:rPr>
              <a:t>Unifrog</a:t>
            </a:r>
            <a:endParaRPr lang="en-GB" sz="4800" dirty="0">
              <a:solidFill>
                <a:schemeClr val="bg1"/>
              </a:solidFill>
              <a:latin typeface="Open Sans" panose="020B0606030504020204"/>
            </a:endParaRP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2231E6B-E62A-526D-0881-B1ECEA929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523" y="1650815"/>
            <a:ext cx="2803137" cy="97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22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Open Sans" panose="020B0606030504020204"/>
              </a:rPr>
              <a:t>What is </a:t>
            </a:r>
            <a:r>
              <a:rPr lang="en-GB" sz="3200" b="1" dirty="0" err="1">
                <a:solidFill>
                  <a:schemeClr val="bg1"/>
                </a:solidFill>
                <a:latin typeface="Open Sans" panose="020B0606030504020204"/>
              </a:rPr>
              <a:t>Unifrog</a:t>
            </a:r>
            <a:r>
              <a:rPr lang="en-GB" sz="3200" b="1" dirty="0">
                <a:solidFill>
                  <a:schemeClr val="bg1"/>
                </a:solidFill>
                <a:latin typeface="Open Sans" panose="020B0606030504020204"/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484326-79ED-4576-9696-E307568EB5AD}"/>
              </a:ext>
            </a:extLst>
          </p:cNvPr>
          <p:cNvSpPr txBox="1"/>
          <p:nvPr/>
        </p:nvSpPr>
        <p:spPr>
          <a:xfrm>
            <a:off x="179293" y="1626931"/>
            <a:ext cx="11743765" cy="3593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Unifrog</a:t>
            </a: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believe that destinations - where students end up after school - is even more important than their academic performance. They partner with schools to support students to progress into the best opportunity for them.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Unifrog</a:t>
            </a: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this by providing a one-stop-shop where students can explore their interests, then find and successfully apply for their best next-step after school.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20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p150"/>
          <p:cNvSpPr txBox="1"/>
          <p:nvPr/>
        </p:nvSpPr>
        <p:spPr>
          <a:xfrm>
            <a:off x="4779479" y="504454"/>
            <a:ext cx="3457749" cy="4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590"/>
              <a:buFont typeface="Calibri"/>
              <a:buNone/>
            </a:pPr>
            <a:endParaRPr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9293C6A-ED04-4390-AE71-ED9D5E03A9D7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Open Sans" panose="020B0606030504020204"/>
              </a:rPr>
              <a:t>The Unifrog tools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B6906FE-0C53-4F5B-82F0-6970EBAB19E8}"/>
              </a:ext>
            </a:extLst>
          </p:cNvPr>
          <p:cNvSpPr txBox="1"/>
          <p:nvPr/>
        </p:nvSpPr>
        <p:spPr>
          <a:xfrm>
            <a:off x="351572" y="1565045"/>
            <a:ext cx="11488856" cy="966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latin typeface="Open Sans" panose="020B0606030504020204"/>
              </a:rPr>
              <a:t>Access all tools on Unifrog to learn what options are available, access good quality information, and search for opportunities to support your child.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2457F99-9AD5-4365-A96A-448DAA80E191}"/>
              </a:ext>
            </a:extLst>
          </p:cNvPr>
          <p:cNvGrpSpPr/>
          <p:nvPr/>
        </p:nvGrpSpPr>
        <p:grpSpPr>
          <a:xfrm>
            <a:off x="455020" y="2630475"/>
            <a:ext cx="11281959" cy="4090958"/>
            <a:chOff x="179294" y="1013673"/>
            <a:chExt cx="11891961" cy="4405654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A1D5A05D-91E8-4957-A87A-2C3BFCF23275}"/>
                </a:ext>
              </a:extLst>
            </p:cNvPr>
            <p:cNvGrpSpPr/>
            <p:nvPr/>
          </p:nvGrpSpPr>
          <p:grpSpPr>
            <a:xfrm>
              <a:off x="2574823" y="1013673"/>
              <a:ext cx="2299082" cy="1515530"/>
              <a:chOff x="2607132" y="1013674"/>
              <a:chExt cx="2299082" cy="1515530"/>
            </a:xfrm>
          </p:grpSpPr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91659EEA-7CD3-410A-8F56-1B1BA961B015}"/>
                  </a:ext>
                </a:extLst>
              </p:cNvPr>
              <p:cNvSpPr txBox="1"/>
              <p:nvPr/>
            </p:nvSpPr>
            <p:spPr>
              <a:xfrm>
                <a:off x="2858972" y="1013674"/>
                <a:ext cx="17994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Recording what you’ve done</a:t>
                </a:r>
              </a:p>
            </p:txBody>
          </p:sp>
          <p:sp>
            <p:nvSpPr>
              <p:cNvPr id="87" name="Google Shape;121;p16">
                <a:hlinkClick r:id="" action="ppaction://noaction"/>
                <a:extLst>
                  <a:ext uri="{FF2B5EF4-FFF2-40B4-BE49-F238E27FC236}">
                    <a16:creationId xmlns:a16="http://schemas.microsoft.com/office/drawing/2014/main" id="{44046B7A-D596-453C-8979-E8BE697E1948}"/>
                  </a:ext>
                </a:extLst>
              </p:cNvPr>
              <p:cNvSpPr txBox="1"/>
              <p:nvPr/>
            </p:nvSpPr>
            <p:spPr>
              <a:xfrm>
                <a:off x="2611181" y="1528330"/>
                <a:ext cx="2295033" cy="301598"/>
              </a:xfrm>
              <a:prstGeom prst="rect">
                <a:avLst/>
              </a:prstGeom>
              <a:solidFill>
                <a:srgbClr val="E660A6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Activities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Google Shape;123;p16">
                <a:hlinkClick r:id="" action="ppaction://noaction"/>
                <a:extLst>
                  <a:ext uri="{FF2B5EF4-FFF2-40B4-BE49-F238E27FC236}">
                    <a16:creationId xmlns:a16="http://schemas.microsoft.com/office/drawing/2014/main" id="{59C6D4EE-D058-449D-9822-29755EBC8C34}"/>
                  </a:ext>
                </a:extLst>
              </p:cNvPr>
              <p:cNvSpPr txBox="1"/>
              <p:nvPr/>
            </p:nvSpPr>
            <p:spPr>
              <a:xfrm>
                <a:off x="2611181" y="1873919"/>
                <a:ext cx="2295033" cy="301598"/>
              </a:xfrm>
              <a:prstGeom prst="rect">
                <a:avLst/>
              </a:prstGeom>
              <a:solidFill>
                <a:srgbClr val="9B59B6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Competencies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9" name="Google Shape;122;p16">
                <a:hlinkClick r:id="" action="ppaction://noaction"/>
                <a:extLst>
                  <a:ext uri="{FF2B5EF4-FFF2-40B4-BE49-F238E27FC236}">
                    <a16:creationId xmlns:a16="http://schemas.microsoft.com/office/drawing/2014/main" id="{C8BAFD60-584E-4018-9FF9-77B68A70C3FF}"/>
                  </a:ext>
                </a:extLst>
              </p:cNvPr>
              <p:cNvSpPr txBox="1"/>
              <p:nvPr/>
            </p:nvSpPr>
            <p:spPr>
              <a:xfrm>
                <a:off x="2607132" y="2227606"/>
                <a:ext cx="2295033" cy="301598"/>
              </a:xfrm>
              <a:prstGeom prst="rect">
                <a:avLst/>
              </a:prstGeom>
              <a:solidFill>
                <a:srgbClr val="5659D8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Interactions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BDC4DA0-B4FA-4ACE-9FE3-7F1F784DCEC3}"/>
                </a:ext>
              </a:extLst>
            </p:cNvPr>
            <p:cNvGrpSpPr/>
            <p:nvPr/>
          </p:nvGrpSpPr>
          <p:grpSpPr>
            <a:xfrm>
              <a:off x="9775412" y="1147157"/>
              <a:ext cx="2295843" cy="1377844"/>
              <a:chOff x="9775412" y="1147157"/>
              <a:chExt cx="2295843" cy="1377844"/>
            </a:xfrm>
          </p:grpSpPr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AFADF19F-9AC6-417B-AD99-A8430A510B34}"/>
                  </a:ext>
                </a:extLst>
              </p:cNvPr>
              <p:cNvSpPr txBox="1"/>
              <p:nvPr/>
            </p:nvSpPr>
            <p:spPr>
              <a:xfrm>
                <a:off x="9925411" y="1147157"/>
                <a:ext cx="199665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Making applications</a:t>
                </a:r>
              </a:p>
            </p:txBody>
          </p:sp>
          <p:sp>
            <p:nvSpPr>
              <p:cNvPr id="83" name="Google Shape;168;p19">
                <a:hlinkClick r:id="" action="ppaction://noaction"/>
                <a:extLst>
                  <a:ext uri="{FF2B5EF4-FFF2-40B4-BE49-F238E27FC236}">
                    <a16:creationId xmlns:a16="http://schemas.microsoft.com/office/drawing/2014/main" id="{FC0079C8-64F2-464A-B2DD-78188BBA090B}"/>
                  </a:ext>
                </a:extLst>
              </p:cNvPr>
              <p:cNvSpPr txBox="1"/>
              <p:nvPr/>
            </p:nvSpPr>
            <p:spPr>
              <a:xfrm>
                <a:off x="9776222" y="1528330"/>
                <a:ext cx="2295033" cy="301598"/>
              </a:xfrm>
              <a:prstGeom prst="rect">
                <a:avLst/>
              </a:prstGeom>
              <a:solidFill>
                <a:srgbClr val="D04744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Post 18 Intentions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4" name="Google Shape;169;p19">
                <a:hlinkClick r:id="" action="ppaction://noaction"/>
                <a:extLst>
                  <a:ext uri="{FF2B5EF4-FFF2-40B4-BE49-F238E27FC236}">
                    <a16:creationId xmlns:a16="http://schemas.microsoft.com/office/drawing/2014/main" id="{267DF7FB-D765-4359-B4A5-32838174A40F}"/>
                  </a:ext>
                </a:extLst>
              </p:cNvPr>
              <p:cNvSpPr txBox="1"/>
              <p:nvPr/>
            </p:nvSpPr>
            <p:spPr>
              <a:xfrm>
                <a:off x="9775412" y="2223403"/>
                <a:ext cx="2295033" cy="301598"/>
              </a:xfrm>
              <a:prstGeom prst="rect">
                <a:avLst/>
              </a:prstGeom>
              <a:solidFill>
                <a:srgbClr val="E84C51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Applications list 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5" name="Google Shape;171;p19">
                <a:hlinkClick r:id="" action="ppaction://noaction"/>
                <a:extLst>
                  <a:ext uri="{FF2B5EF4-FFF2-40B4-BE49-F238E27FC236}">
                    <a16:creationId xmlns:a16="http://schemas.microsoft.com/office/drawing/2014/main" id="{588255EA-B04C-4134-B539-C9A00B568D58}"/>
                  </a:ext>
                </a:extLst>
              </p:cNvPr>
              <p:cNvSpPr txBox="1"/>
              <p:nvPr/>
            </p:nvSpPr>
            <p:spPr>
              <a:xfrm>
                <a:off x="9775412" y="1873919"/>
                <a:ext cx="2295033" cy="301598"/>
              </a:xfrm>
              <a:prstGeom prst="rect">
                <a:avLst/>
              </a:prstGeom>
              <a:solidFill>
                <a:srgbClr val="D652B3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Locker</a:t>
                </a: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346C7C0B-ECB5-410D-8B9F-19C83229AE6A}"/>
                </a:ext>
              </a:extLst>
            </p:cNvPr>
            <p:cNvGrpSpPr/>
            <p:nvPr/>
          </p:nvGrpSpPr>
          <p:grpSpPr>
            <a:xfrm>
              <a:off x="4962214" y="1013673"/>
              <a:ext cx="2313123" cy="4405654"/>
              <a:chOff x="4962214" y="1013673"/>
              <a:chExt cx="2313123" cy="4405654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7EFE1B6B-B96D-438B-9990-48E6611B6B9A}"/>
                  </a:ext>
                </a:extLst>
              </p:cNvPr>
              <p:cNvSpPr txBox="1"/>
              <p:nvPr/>
            </p:nvSpPr>
            <p:spPr>
              <a:xfrm>
                <a:off x="5377990" y="1013673"/>
                <a:ext cx="1498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Searching for opportunities</a:t>
                </a:r>
              </a:p>
            </p:txBody>
          </p:sp>
          <p:sp>
            <p:nvSpPr>
              <p:cNvPr id="71" name="Google Shape;135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780B466D-1FBA-47BD-8A87-C0AB35E3A397}"/>
                  </a:ext>
                </a:extLst>
              </p:cNvPr>
              <p:cNvSpPr txBox="1"/>
              <p:nvPr/>
            </p:nvSpPr>
            <p:spPr>
              <a:xfrm>
                <a:off x="4962217" y="2939087"/>
                <a:ext cx="2296349" cy="301598"/>
              </a:xfrm>
              <a:prstGeom prst="rect">
                <a:avLst/>
              </a:prstGeom>
              <a:solidFill>
                <a:srgbClr val="F90505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Canadian universities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  <p:sp>
            <p:nvSpPr>
              <p:cNvPr id="72" name="Google Shape;137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4E6B874B-C7D7-4F06-BA22-9F8AE554CFC0}"/>
                  </a:ext>
                </a:extLst>
              </p:cNvPr>
              <p:cNvSpPr txBox="1"/>
              <p:nvPr/>
            </p:nvSpPr>
            <p:spPr>
              <a:xfrm>
                <a:off x="4978988" y="2580840"/>
                <a:ext cx="2296349" cy="301598"/>
              </a:xfrm>
              <a:prstGeom prst="rect">
                <a:avLst/>
              </a:prstGeom>
              <a:solidFill>
                <a:srgbClr val="007EFA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Oxbridge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73" name="Google Shape;139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633ED292-8875-400F-8298-AECA3BCBB6A2}"/>
                  </a:ext>
                </a:extLst>
              </p:cNvPr>
              <p:cNvSpPr txBox="1"/>
              <p:nvPr/>
            </p:nvSpPr>
            <p:spPr>
              <a:xfrm>
                <a:off x="4978988" y="2228193"/>
                <a:ext cx="2296349" cy="301598"/>
              </a:xfrm>
              <a:prstGeom prst="rect">
                <a:avLst/>
              </a:prstGeom>
              <a:solidFill>
                <a:srgbClr val="6815AD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European universities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74" name="Google Shape;141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B545A24B-E543-4B4D-BA3B-77F301AE55B8}"/>
                  </a:ext>
                </a:extLst>
              </p:cNvPr>
              <p:cNvSpPr txBox="1"/>
              <p:nvPr/>
            </p:nvSpPr>
            <p:spPr>
              <a:xfrm>
                <a:off x="4978988" y="1878277"/>
                <a:ext cx="2296349" cy="301598"/>
              </a:xfrm>
              <a:prstGeom prst="rect">
                <a:avLst/>
              </a:prstGeom>
              <a:solidFill>
                <a:srgbClr val="2E65B6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US universities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75" name="Google Shape;142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44CC0BD4-3EE7-4A19-9280-F746F1308AB9}"/>
                  </a:ext>
                </a:extLst>
              </p:cNvPr>
              <p:cNvSpPr txBox="1"/>
              <p:nvPr/>
            </p:nvSpPr>
            <p:spPr>
              <a:xfrm>
                <a:off x="4978988" y="1528330"/>
                <a:ext cx="2296349" cy="301598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UK universities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  <p:sp>
            <p:nvSpPr>
              <p:cNvPr id="76" name="Google Shape;135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B8515E5B-0D93-47B9-8B42-D3D9E3B20735}"/>
                  </a:ext>
                </a:extLst>
              </p:cNvPr>
              <p:cNvSpPr txBox="1"/>
              <p:nvPr/>
            </p:nvSpPr>
            <p:spPr>
              <a:xfrm>
                <a:off x="4962216" y="3295135"/>
                <a:ext cx="2296349" cy="301598"/>
              </a:xfrm>
              <a:prstGeom prst="rect">
                <a:avLst/>
              </a:prstGeom>
              <a:solidFill>
                <a:srgbClr val="16DD36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Asian universities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  <p:sp>
            <p:nvSpPr>
              <p:cNvPr id="77" name="Google Shape;135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497E48AD-A7BC-4BB7-B360-D9CF8BE41691}"/>
                  </a:ext>
                </a:extLst>
              </p:cNvPr>
              <p:cNvSpPr txBox="1"/>
              <p:nvPr/>
            </p:nvSpPr>
            <p:spPr>
              <a:xfrm>
                <a:off x="4962216" y="3657162"/>
                <a:ext cx="2296349" cy="301598"/>
              </a:xfrm>
              <a:prstGeom prst="rect">
                <a:avLst/>
              </a:prstGeom>
              <a:solidFill>
                <a:srgbClr val="3C85C2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Australasian universities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  <p:sp>
            <p:nvSpPr>
              <p:cNvPr id="78" name="Google Shape;135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D8918ECA-22D8-4870-A41F-0A1DC03CA3F1}"/>
                  </a:ext>
                </a:extLst>
              </p:cNvPr>
              <p:cNvSpPr txBox="1"/>
              <p:nvPr/>
            </p:nvSpPr>
            <p:spPr>
              <a:xfrm>
                <a:off x="4962214" y="4752071"/>
                <a:ext cx="2296349" cy="301598"/>
              </a:xfrm>
              <a:prstGeom prst="rect">
                <a:avLst/>
              </a:prstGeom>
              <a:solidFill>
                <a:srgbClr val="B54F0D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Special Opportunities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  <p:sp>
            <p:nvSpPr>
              <p:cNvPr id="79" name="Google Shape;135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33A4CB6A-ACF8-4DF0-947A-2E8C0D2AAC64}"/>
                  </a:ext>
                </a:extLst>
              </p:cNvPr>
              <p:cNvSpPr txBox="1"/>
              <p:nvPr/>
            </p:nvSpPr>
            <p:spPr>
              <a:xfrm>
                <a:off x="4962215" y="4019189"/>
                <a:ext cx="2296349" cy="301598"/>
              </a:xfrm>
              <a:prstGeom prst="rect">
                <a:avLst/>
              </a:prstGeom>
              <a:solidFill>
                <a:srgbClr val="755B99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ME and African universities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  <p:sp>
            <p:nvSpPr>
              <p:cNvPr id="80" name="Google Shape;135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FABE6E76-8584-41FA-811D-115DEC1DD2CC}"/>
                  </a:ext>
                </a:extLst>
              </p:cNvPr>
              <p:cNvSpPr txBox="1"/>
              <p:nvPr/>
            </p:nvSpPr>
            <p:spPr>
              <a:xfrm>
                <a:off x="4962214" y="4386413"/>
                <a:ext cx="2296349" cy="301598"/>
              </a:xfrm>
              <a:prstGeom prst="rect">
                <a:avLst/>
              </a:prstGeom>
              <a:solidFill>
                <a:srgbClr val="346535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Irish universities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  <p:sp>
            <p:nvSpPr>
              <p:cNvPr id="81" name="Google Shape;135;p17">
                <a:hlinkClick r:id="" action="ppaction://noaction"/>
                <a:extLst>
                  <a:ext uri="{FF2B5EF4-FFF2-40B4-BE49-F238E27FC236}">
                    <a16:creationId xmlns:a16="http://schemas.microsoft.com/office/drawing/2014/main" id="{F03E84E6-1916-455C-9F75-F4F8911D73BD}"/>
                  </a:ext>
                </a:extLst>
              </p:cNvPr>
              <p:cNvSpPr txBox="1"/>
              <p:nvPr/>
            </p:nvSpPr>
            <p:spPr>
              <a:xfrm>
                <a:off x="4962214" y="5117729"/>
                <a:ext cx="2296349" cy="301598"/>
              </a:xfrm>
              <a:prstGeom prst="rect">
                <a:avLst/>
              </a:prstGeom>
              <a:solidFill>
                <a:srgbClr val="0B434A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Events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0601A1D-9BBC-45AC-97D7-C050D43C4E83}"/>
                </a:ext>
              </a:extLst>
            </p:cNvPr>
            <p:cNvGrpSpPr/>
            <p:nvPr/>
          </p:nvGrpSpPr>
          <p:grpSpPr>
            <a:xfrm>
              <a:off x="7367696" y="1013673"/>
              <a:ext cx="2295033" cy="3282037"/>
              <a:chOff x="7352952" y="1013673"/>
              <a:chExt cx="2295033" cy="3282037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23ECD06-AE39-44C5-9EB4-25D77DEDCF1F}"/>
                  </a:ext>
                </a:extLst>
              </p:cNvPr>
              <p:cNvSpPr txBox="1"/>
              <p:nvPr/>
            </p:nvSpPr>
            <p:spPr>
              <a:xfrm>
                <a:off x="7592629" y="1013673"/>
                <a:ext cx="18156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Drafting application materials</a:t>
                </a:r>
              </a:p>
            </p:txBody>
          </p:sp>
          <p:sp>
            <p:nvSpPr>
              <p:cNvPr id="62" name="Google Shape;153;p18">
                <a:hlinkClick r:id="" action="ppaction://noaction"/>
                <a:extLst>
                  <a:ext uri="{FF2B5EF4-FFF2-40B4-BE49-F238E27FC236}">
                    <a16:creationId xmlns:a16="http://schemas.microsoft.com/office/drawing/2014/main" id="{4789ADB5-9B7A-455B-881F-EE09469C94B9}"/>
                  </a:ext>
                </a:extLst>
              </p:cNvPr>
              <p:cNvSpPr txBox="1"/>
              <p:nvPr/>
            </p:nvSpPr>
            <p:spPr>
              <a:xfrm>
                <a:off x="7352952" y="1881518"/>
                <a:ext cx="2295033" cy="301598"/>
              </a:xfrm>
              <a:prstGeom prst="rect">
                <a:avLst/>
              </a:prstGeom>
              <a:solidFill>
                <a:srgbClr val="9F8A42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Classes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  <p:sp>
            <p:nvSpPr>
              <p:cNvPr id="63" name="Google Shape;154;p18">
                <a:hlinkClick r:id="" action="ppaction://noaction"/>
                <a:extLst>
                  <a:ext uri="{FF2B5EF4-FFF2-40B4-BE49-F238E27FC236}">
                    <a16:creationId xmlns:a16="http://schemas.microsoft.com/office/drawing/2014/main" id="{CD3DBB06-CBFC-4C9F-A0A0-BFF97CB1FCDB}"/>
                  </a:ext>
                </a:extLst>
              </p:cNvPr>
              <p:cNvSpPr txBox="1"/>
              <p:nvPr/>
            </p:nvSpPr>
            <p:spPr>
              <a:xfrm>
                <a:off x="7352952" y="1528330"/>
                <a:ext cx="2295033" cy="301598"/>
              </a:xfrm>
              <a:prstGeom prst="rect">
                <a:avLst/>
              </a:prstGeom>
              <a:solidFill>
                <a:srgbClr val="D95459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UK Personal Statement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64" name="Google Shape;155;p18">
                <a:hlinkClick r:id="" action="ppaction://noaction"/>
                <a:extLst>
                  <a:ext uri="{FF2B5EF4-FFF2-40B4-BE49-F238E27FC236}">
                    <a16:creationId xmlns:a16="http://schemas.microsoft.com/office/drawing/2014/main" id="{AD376B0F-5EC4-4507-BD26-480315B72779}"/>
                  </a:ext>
                </a:extLst>
              </p:cNvPr>
              <p:cNvSpPr txBox="1"/>
              <p:nvPr/>
            </p:nvSpPr>
            <p:spPr>
              <a:xfrm>
                <a:off x="7352952" y="2228193"/>
                <a:ext cx="2295033" cy="301598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Subject References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65" name="Google Shape;156;p18">
                <a:hlinkClick r:id="" action="ppaction://noaction"/>
                <a:extLst>
                  <a:ext uri="{FF2B5EF4-FFF2-40B4-BE49-F238E27FC236}">
                    <a16:creationId xmlns:a16="http://schemas.microsoft.com/office/drawing/2014/main" id="{929387E4-622B-4602-A4BF-1EB27B53FCFD}"/>
                  </a:ext>
                </a:extLst>
              </p:cNvPr>
              <p:cNvSpPr txBox="1"/>
              <p:nvPr/>
            </p:nvSpPr>
            <p:spPr>
              <a:xfrm>
                <a:off x="7352952" y="2580840"/>
                <a:ext cx="2295033" cy="301598"/>
              </a:xfrm>
              <a:prstGeom prst="rect">
                <a:avLst/>
              </a:prstGeom>
              <a:solidFill>
                <a:srgbClr val="558465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CV / Resumé</a:t>
                </a:r>
              </a:p>
            </p:txBody>
          </p:sp>
          <p:sp>
            <p:nvSpPr>
              <p:cNvPr id="66" name="Google Shape;153;p18">
                <a:hlinkClick r:id="" action="ppaction://noaction"/>
                <a:extLst>
                  <a:ext uri="{FF2B5EF4-FFF2-40B4-BE49-F238E27FC236}">
                    <a16:creationId xmlns:a16="http://schemas.microsoft.com/office/drawing/2014/main" id="{4EF882A1-0769-478C-B983-96730686F226}"/>
                  </a:ext>
                </a:extLst>
              </p:cNvPr>
              <p:cNvSpPr txBox="1"/>
              <p:nvPr/>
            </p:nvSpPr>
            <p:spPr>
              <a:xfrm>
                <a:off x="7352952" y="3284208"/>
                <a:ext cx="2295033" cy="301598"/>
              </a:xfrm>
              <a:prstGeom prst="rect">
                <a:avLst/>
              </a:prstGeom>
              <a:solidFill>
                <a:srgbClr val="BE54D9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Common App Essay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Calibri"/>
                </a:endParaRPr>
              </a:p>
            </p:txBody>
          </p:sp>
          <p:sp>
            <p:nvSpPr>
              <p:cNvPr id="67" name="Google Shape;154;p18">
                <a:hlinkClick r:id="" action="ppaction://noaction"/>
                <a:extLst>
                  <a:ext uri="{FF2B5EF4-FFF2-40B4-BE49-F238E27FC236}">
                    <a16:creationId xmlns:a16="http://schemas.microsoft.com/office/drawing/2014/main" id="{088E5FDD-318C-48D7-B80A-7FD0978DED3B}"/>
                  </a:ext>
                </a:extLst>
              </p:cNvPr>
              <p:cNvSpPr txBox="1"/>
              <p:nvPr/>
            </p:nvSpPr>
            <p:spPr>
              <a:xfrm>
                <a:off x="7352952" y="2932524"/>
                <a:ext cx="2295033" cy="301598"/>
              </a:xfrm>
              <a:prstGeom prst="rect">
                <a:avLst/>
              </a:prstGeom>
              <a:solidFill>
                <a:srgbClr val="C6590F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Writing tool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68" name="Google Shape;155;p18">
                <a:hlinkClick r:id="" action="ppaction://noaction"/>
                <a:extLst>
                  <a:ext uri="{FF2B5EF4-FFF2-40B4-BE49-F238E27FC236}">
                    <a16:creationId xmlns:a16="http://schemas.microsoft.com/office/drawing/2014/main" id="{E69FC4C3-0F00-49A3-B76D-44487A0EB1A0}"/>
                  </a:ext>
                </a:extLst>
              </p:cNvPr>
              <p:cNvSpPr txBox="1"/>
              <p:nvPr/>
            </p:nvSpPr>
            <p:spPr>
              <a:xfrm>
                <a:off x="7352952" y="3639160"/>
                <a:ext cx="2295033" cy="301598"/>
              </a:xfrm>
              <a:prstGeom prst="rect">
                <a:avLst/>
              </a:prstGeom>
              <a:solidFill>
                <a:srgbClr val="3FC9AD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US recommenders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69" name="Google Shape;156;p18">
                <a:hlinkClick r:id="" action="ppaction://noaction"/>
                <a:extLst>
                  <a:ext uri="{FF2B5EF4-FFF2-40B4-BE49-F238E27FC236}">
                    <a16:creationId xmlns:a16="http://schemas.microsoft.com/office/drawing/2014/main" id="{107AB1C1-C823-4EB2-8A81-081ADBE89E41}"/>
                  </a:ext>
                </a:extLst>
              </p:cNvPr>
              <p:cNvSpPr txBox="1"/>
              <p:nvPr/>
            </p:nvSpPr>
            <p:spPr>
              <a:xfrm>
                <a:off x="7352952" y="3994112"/>
                <a:ext cx="2295033" cy="301598"/>
              </a:xfrm>
              <a:prstGeom prst="rect">
                <a:avLst/>
              </a:prstGeom>
              <a:solidFill>
                <a:srgbClr val="FF0280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Notes for Reference writers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3886F12-A60D-45C9-8F42-2D46ED822148}"/>
                </a:ext>
              </a:extLst>
            </p:cNvPr>
            <p:cNvGrpSpPr/>
            <p:nvPr/>
          </p:nvGrpSpPr>
          <p:grpSpPr>
            <a:xfrm>
              <a:off x="179294" y="1139988"/>
              <a:ext cx="2299619" cy="3182361"/>
              <a:chOff x="179294" y="1139988"/>
              <a:chExt cx="2299619" cy="3182361"/>
            </a:xfrm>
          </p:grpSpPr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7178B69-D634-4531-A471-26F526D5CFA3}"/>
                  </a:ext>
                </a:extLst>
              </p:cNvPr>
              <p:cNvSpPr txBox="1"/>
              <p:nvPr/>
            </p:nvSpPr>
            <p:spPr>
              <a:xfrm>
                <a:off x="418218" y="1139988"/>
                <a:ext cx="18263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Exploring pathways</a:t>
                </a:r>
              </a:p>
            </p:txBody>
          </p:sp>
          <p:sp>
            <p:nvSpPr>
              <p:cNvPr id="53" name="Google Shape;106;p15">
                <a:hlinkClick r:id="" action="ppaction://noaction"/>
                <a:extLst>
                  <a:ext uri="{FF2B5EF4-FFF2-40B4-BE49-F238E27FC236}">
                    <a16:creationId xmlns:a16="http://schemas.microsoft.com/office/drawing/2014/main" id="{2BC60810-0B3F-4B2C-82F5-15700A00A6E2}"/>
                  </a:ext>
                </a:extLst>
              </p:cNvPr>
              <p:cNvSpPr txBox="1"/>
              <p:nvPr/>
            </p:nvSpPr>
            <p:spPr>
              <a:xfrm>
                <a:off x="183880" y="1528330"/>
                <a:ext cx="2295033" cy="301598"/>
              </a:xfrm>
              <a:prstGeom prst="rect">
                <a:avLst/>
              </a:prstGeom>
              <a:solidFill>
                <a:srgbClr val="C89801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>
                      <a:noFill/>
                    </a:u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Careers library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4" name="Google Shape;110;p15">
                <a:hlinkClick r:id="" action="ppaction://noaction"/>
                <a:extLst>
                  <a:ext uri="{FF2B5EF4-FFF2-40B4-BE49-F238E27FC236}">
                    <a16:creationId xmlns:a16="http://schemas.microsoft.com/office/drawing/2014/main" id="{257EC9E3-6445-432A-A20E-63D35EF85228}"/>
                  </a:ext>
                </a:extLst>
              </p:cNvPr>
              <p:cNvSpPr txBox="1"/>
              <p:nvPr/>
            </p:nvSpPr>
            <p:spPr>
              <a:xfrm>
                <a:off x="183880" y="1881518"/>
                <a:ext cx="2295033" cy="301598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>
                      <a:noFill/>
                    </a:u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Subjects library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5" name="Google Shape;107;p15">
                <a:hlinkClick r:id="" action="ppaction://noaction"/>
                <a:extLst>
                  <a:ext uri="{FF2B5EF4-FFF2-40B4-BE49-F238E27FC236}">
                    <a16:creationId xmlns:a16="http://schemas.microsoft.com/office/drawing/2014/main" id="{5FA49775-808E-4548-B2CA-74F073F84A6A}"/>
                  </a:ext>
                </a:extLst>
              </p:cNvPr>
              <p:cNvSpPr txBox="1"/>
              <p:nvPr/>
            </p:nvSpPr>
            <p:spPr>
              <a:xfrm>
                <a:off x="179294" y="2234706"/>
                <a:ext cx="2295033" cy="301598"/>
              </a:xfrm>
              <a:prstGeom prst="rect">
                <a:avLst/>
              </a:prstGeom>
              <a:solidFill>
                <a:srgbClr val="A03030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>
                      <a:noFill/>
                    </a:u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Know-how library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6" name="Google Shape;108;p15">
                <a:hlinkClick r:id="" action="ppaction://noaction"/>
                <a:extLst>
                  <a:ext uri="{FF2B5EF4-FFF2-40B4-BE49-F238E27FC236}">
                    <a16:creationId xmlns:a16="http://schemas.microsoft.com/office/drawing/2014/main" id="{339C3B8D-8653-41A2-BA41-3D47DFA10E5D}"/>
                  </a:ext>
                </a:extLst>
              </p:cNvPr>
              <p:cNvSpPr txBox="1"/>
              <p:nvPr/>
            </p:nvSpPr>
            <p:spPr>
              <a:xfrm>
                <a:off x="179294" y="2587894"/>
                <a:ext cx="2295033" cy="301598"/>
              </a:xfrm>
              <a:prstGeom prst="rect">
                <a:avLst/>
              </a:prstGeom>
              <a:solidFill>
                <a:srgbClr val="4BC7C8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>
                      <a:noFill/>
                    </a:u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MOOC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7" name="Google Shape;108;p15">
                <a:hlinkClick r:id="" action="ppaction://noaction"/>
                <a:extLst>
                  <a:ext uri="{FF2B5EF4-FFF2-40B4-BE49-F238E27FC236}">
                    <a16:creationId xmlns:a16="http://schemas.microsoft.com/office/drawing/2014/main" id="{FBD597CE-6A2E-46CF-B808-9A06F960E4E1}"/>
                  </a:ext>
                </a:extLst>
              </p:cNvPr>
              <p:cNvSpPr txBox="1"/>
              <p:nvPr/>
            </p:nvSpPr>
            <p:spPr>
              <a:xfrm>
                <a:off x="179294" y="2937745"/>
                <a:ext cx="2295033" cy="301598"/>
              </a:xfrm>
              <a:prstGeom prst="rect">
                <a:avLst/>
              </a:prstGeom>
              <a:solidFill>
                <a:srgbClr val="D239A5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>
                      <a:noFill/>
                    </a:u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Personality profile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8" name="Google Shape;108;p15">
                <a:hlinkClick r:id="" action="ppaction://noaction"/>
                <a:extLst>
                  <a:ext uri="{FF2B5EF4-FFF2-40B4-BE49-F238E27FC236}">
                    <a16:creationId xmlns:a16="http://schemas.microsoft.com/office/drawing/2014/main" id="{E87C8058-A3E7-4EB7-AE8F-B62489C2D4DC}"/>
                  </a:ext>
                </a:extLst>
              </p:cNvPr>
              <p:cNvSpPr txBox="1"/>
              <p:nvPr/>
            </p:nvSpPr>
            <p:spPr>
              <a:xfrm>
                <a:off x="179294" y="4020751"/>
                <a:ext cx="2295033" cy="301598"/>
              </a:xfrm>
              <a:prstGeom prst="rect">
                <a:avLst/>
              </a:prstGeom>
              <a:solidFill>
                <a:srgbClr val="FF7901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>
                      <a:noFill/>
                    </a:u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Webinars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9" name="Google Shape;108;p15">
                <a:hlinkClick r:id="" action="ppaction://noaction"/>
                <a:extLst>
                  <a:ext uri="{FF2B5EF4-FFF2-40B4-BE49-F238E27FC236}">
                    <a16:creationId xmlns:a16="http://schemas.microsoft.com/office/drawing/2014/main" id="{D2DA426B-D568-4F78-AB9E-D1025B62F162}"/>
                  </a:ext>
                </a:extLst>
              </p:cNvPr>
              <p:cNvSpPr txBox="1"/>
              <p:nvPr/>
            </p:nvSpPr>
            <p:spPr>
              <a:xfrm>
                <a:off x="179294" y="3295135"/>
                <a:ext cx="2295033" cy="301598"/>
              </a:xfrm>
              <a:prstGeom prst="rect">
                <a:avLst/>
              </a:prstGeom>
              <a:solidFill>
                <a:srgbClr val="2F75B5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>
                      <a:noFill/>
                    </a:u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Interests profile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60" name="Google Shape;108;p15">
                <a:hlinkClick r:id="" action="ppaction://noaction"/>
                <a:extLst>
                  <a:ext uri="{FF2B5EF4-FFF2-40B4-BE49-F238E27FC236}">
                    <a16:creationId xmlns:a16="http://schemas.microsoft.com/office/drawing/2014/main" id="{8996ACE1-EB07-43D4-B586-A6828D202AEE}"/>
                  </a:ext>
                </a:extLst>
              </p:cNvPr>
              <p:cNvSpPr txBox="1"/>
              <p:nvPr/>
            </p:nvSpPr>
            <p:spPr>
              <a:xfrm>
                <a:off x="179294" y="3657943"/>
                <a:ext cx="2295033" cy="301598"/>
              </a:xfrm>
              <a:prstGeom prst="rect">
                <a:avLst/>
              </a:prstGeom>
              <a:solidFill>
                <a:srgbClr val="17A0FF"/>
              </a:solidFill>
              <a:ln>
                <a:noFill/>
              </a:ln>
            </p:spPr>
            <p:txBody>
              <a:bodyPr spcFirstLastPara="1" wrap="square" lIns="91425" tIns="45700" rIns="91425" bIns="45700" numCol="1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>
                      <a:noFill/>
                    </a:u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  <a:sym typeface="Calibri"/>
                  </a:rPr>
                  <a:t>Read, Watch, Listen</a:t>
                </a:r>
                <a:endPara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6255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Open Sans" panose="020B0606030504020204"/>
              </a:rPr>
              <a:t>Careers Library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3E7E29-6BBA-4F09-948C-737F77E99463}"/>
              </a:ext>
            </a:extLst>
          </p:cNvPr>
          <p:cNvSpPr txBox="1"/>
          <p:nvPr/>
        </p:nvSpPr>
        <p:spPr>
          <a:xfrm>
            <a:off x="179294" y="1727934"/>
            <a:ext cx="5793994" cy="4608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Over 1000 career profiles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Presents information from a range of sources, including local and national LMI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Includes qualifications and skills needed, interviews with industry professionals and labour market information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Explores progression opportunities and what a working week really looks like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025C36-D6B0-4103-A569-A1D005D7E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18317"/>
            <a:ext cx="5604820" cy="4149473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80719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Open Sans" panose="020B0606030504020204"/>
              </a:rPr>
              <a:t>UK Universities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0FEE9-ACFE-4BC2-BFFE-84AD97043D99}"/>
              </a:ext>
            </a:extLst>
          </p:cNvPr>
          <p:cNvSpPr txBox="1"/>
          <p:nvPr/>
        </p:nvSpPr>
        <p:spPr>
          <a:xfrm>
            <a:off x="3996629" y="1820844"/>
            <a:ext cx="8016077" cy="4100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Students can enter subject of interest and projected grades to see all relevant university courses available in the UK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Rank and filter opportunities by factors like hours of lectures, price of accommodation and graduate job rates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Get direct links to university information pages, with impartial information on courses and institutions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Save unlimited shortlists to refer back to later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C8B34E-169D-4F73-B25E-9BE72F9AE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94" y="1582170"/>
            <a:ext cx="3635930" cy="5121467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253314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Open Sans" panose="020B0606030504020204"/>
              </a:rPr>
              <a:t>Apprenticeships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F4C229-D85E-45D1-85E4-EFC451B7B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63" y="1642713"/>
            <a:ext cx="3688299" cy="5121466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2F8F13-2974-4D68-8EFD-EA0F7933D3EE}"/>
              </a:ext>
            </a:extLst>
          </p:cNvPr>
          <p:cNvSpPr txBox="1"/>
          <p:nvPr/>
        </p:nvSpPr>
        <p:spPr>
          <a:xfrm>
            <a:off x="4328014" y="1642713"/>
            <a:ext cx="7674051" cy="4608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Students can find live apprenticeship vacancies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Vacancies are updated daily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Rank and filter opportunities by factors like distance from home, weekly wage and application deadlines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Direct link to the ‘apply’ page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Each apprenticeship vacancy includes practical information about the opportunity, employer and training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Save unlimited shortlists to refer back to later</a:t>
            </a:r>
          </a:p>
        </p:txBody>
      </p:sp>
    </p:spTree>
    <p:extLst>
      <p:ext uri="{BB962C8B-B14F-4D97-AF65-F5344CB8AC3E}">
        <p14:creationId xmlns:p14="http://schemas.microsoft.com/office/powerpoint/2010/main" val="48922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Open Sans" panose="020B0606030504020204"/>
              </a:rPr>
              <a:t>Special Opportunities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261A3C-DCDD-46AA-A637-7A1F6CED4925}"/>
              </a:ext>
            </a:extLst>
          </p:cNvPr>
          <p:cNvSpPr txBox="1"/>
          <p:nvPr/>
        </p:nvSpPr>
        <p:spPr>
          <a:xfrm>
            <a:off x="179294" y="1773805"/>
            <a:ext cx="5822967" cy="4608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Includes £5 million-worth of grants, bursaries, scholarships, contextual offers and extracurricular activities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These can be filtered by circumstances or characteristics, depending on the access requirements of the opportunity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Includes direct links for applying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Unlimited shortlists can be created and referred back to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40B3E6-F9E6-450C-AD43-FAB011F41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399" y="2288620"/>
            <a:ext cx="5920798" cy="2711065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4238166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Open Sans" panose="020B0606030504020204"/>
              </a:rPr>
              <a:t>GDPR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484326-79ED-4576-9696-E307568EB5AD}"/>
              </a:ext>
            </a:extLst>
          </p:cNvPr>
          <p:cNvSpPr txBox="1"/>
          <p:nvPr/>
        </p:nvSpPr>
        <p:spPr>
          <a:xfrm>
            <a:off x="386400" y="1626931"/>
            <a:ext cx="11419200" cy="4100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 dirty="0">
                <a:latin typeface="Open Sans" panose="020B0606030504020204"/>
              </a:rPr>
              <a:t>GDPR is a regulation in EU law on data protection and privacy for everyone within the European Union and the European Economic Area.</a:t>
            </a:r>
          </a:p>
          <a:p>
            <a:pPr>
              <a:lnSpc>
                <a:spcPct val="150000"/>
              </a:lnSpc>
            </a:pPr>
            <a:endParaRPr lang="en-GB" sz="2200" dirty="0">
              <a:latin typeface="Open Sans" panose="020B0606030504020204"/>
            </a:endParaRPr>
          </a:p>
          <a:p>
            <a:pPr>
              <a:lnSpc>
                <a:spcPct val="150000"/>
              </a:lnSpc>
            </a:pPr>
            <a:r>
              <a:rPr lang="en-GB" sz="2200" dirty="0" err="1">
                <a:latin typeface="Open Sans" panose="020B0606030504020204"/>
              </a:rPr>
              <a:t>Unifrog</a:t>
            </a:r>
            <a:r>
              <a:rPr lang="en-GB" sz="2200" dirty="0">
                <a:latin typeface="Open Sans" panose="020B0606030504020204"/>
              </a:rPr>
              <a:t> takes data security very seriously, and as such, has several features in place to protect school and student data.</a:t>
            </a:r>
          </a:p>
          <a:p>
            <a:pPr>
              <a:lnSpc>
                <a:spcPct val="150000"/>
              </a:lnSpc>
            </a:pPr>
            <a:endParaRPr lang="en-GB" sz="2200" dirty="0">
              <a:latin typeface="Open Sans" panose="020B0606030504020204"/>
            </a:endParaRPr>
          </a:p>
          <a:p>
            <a:pPr>
              <a:lnSpc>
                <a:spcPct val="150000"/>
              </a:lnSpc>
            </a:pPr>
            <a:r>
              <a:rPr lang="en-GB" sz="2200" dirty="0">
                <a:latin typeface="Open Sans" panose="020B0606030504020204"/>
              </a:rPr>
              <a:t>We only use EU data centres, have multiple firewalls, layered-access security and more. Information on this can be found at unifrog.org/</a:t>
            </a:r>
            <a:r>
              <a:rPr lang="en-GB" sz="2200" dirty="0" err="1">
                <a:latin typeface="Open Sans" panose="020B0606030504020204"/>
              </a:rPr>
              <a:t>about#security</a:t>
            </a:r>
            <a:endParaRPr lang="en-GB" sz="22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86674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Open Sans" panose="020B0606030504020204"/>
              </a:rPr>
              <a:t>Other cool stuff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484326-79ED-4576-9696-E307568EB5AD}"/>
              </a:ext>
            </a:extLst>
          </p:cNvPr>
          <p:cNvSpPr txBox="1"/>
          <p:nvPr/>
        </p:nvSpPr>
        <p:spPr>
          <a:xfrm>
            <a:off x="386400" y="1626931"/>
            <a:ext cx="11419200" cy="41008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 dirty="0">
                <a:latin typeface="Open Sans" panose="020B0606030504020204"/>
              </a:rPr>
              <a:t>The Unifrog platform contains so much more than what we can show you in one short presentation, so why not see for yourself? </a:t>
            </a:r>
            <a:endParaRPr lang="en-US" dirty="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endParaRPr lang="en-GB" sz="2200" dirty="0">
              <a:latin typeface="Open Sans" panose="020B0606030504020204"/>
            </a:endParaRPr>
          </a:p>
          <a:p>
            <a:pPr>
              <a:lnSpc>
                <a:spcPct val="150000"/>
              </a:lnSpc>
            </a:pPr>
            <a:r>
              <a:rPr lang="en-GB" sz="2200" dirty="0">
                <a:latin typeface="Open Sans" panose="020B0606030504020204"/>
              </a:rPr>
              <a:t>All BMS students in Years 9-13 have a log in for the platform, so please do spend some time with your child/children to explore the site and find out more about future opportunities.</a:t>
            </a: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endParaRPr lang="en-GB" sz="2200" dirty="0">
              <a:latin typeface="Open Sans" panose="020B0606030504020204"/>
            </a:endParaRPr>
          </a:p>
          <a:p>
            <a:pPr>
              <a:lnSpc>
                <a:spcPct val="150000"/>
              </a:lnSpc>
            </a:pPr>
            <a:r>
              <a:rPr lang="en-GB" sz="2200" dirty="0">
                <a:latin typeface="Open Sans" panose="020B0606030504020204"/>
              </a:rPr>
              <a:t>You never know, there might be a new career just around the corner!</a:t>
            </a:r>
          </a:p>
        </p:txBody>
      </p:sp>
    </p:spTree>
    <p:extLst>
      <p:ext uri="{BB962C8B-B14F-4D97-AF65-F5344CB8AC3E}">
        <p14:creationId xmlns:p14="http://schemas.microsoft.com/office/powerpoint/2010/main" val="17563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4908241BE171409F2DB39D1EC81DD0" ma:contentTypeVersion="22" ma:contentTypeDescription="Create a new document." ma:contentTypeScope="" ma:versionID="05a6bf3fc725250baa0115355d901c02">
  <xsd:schema xmlns:xsd="http://www.w3.org/2001/XMLSchema" xmlns:xs="http://www.w3.org/2001/XMLSchema" xmlns:p="http://schemas.microsoft.com/office/2006/metadata/properties" xmlns:ns2="b84cdf6c-b66f-4e6b-bb2b-fbd6a12cdfcc" xmlns:ns3="6b0dd58f-ba45-4c34-9a7e-a269f39ae758" targetNamespace="http://schemas.microsoft.com/office/2006/metadata/properties" ma:root="true" ma:fieldsID="46706de1b0b756974e4b654e7ef61051" ns2:_="" ns3:_="">
    <xsd:import namespace="b84cdf6c-b66f-4e6b-bb2b-fbd6a12cdfcc"/>
    <xsd:import namespace="6b0dd58f-ba45-4c34-9a7e-a269f39ae758"/>
    <xsd:element name="properties">
      <xsd:complexType>
        <xsd:sequence>
          <xsd:element name="documentManagement">
            <xsd:complexType>
              <xsd:all>
                <xsd:element ref="ns2:j1e026b125ad4993891202025bedbd5b" minOccurs="0"/>
                <xsd:element ref="ns2:TaxCatchAll" minOccurs="0"/>
                <xsd:element ref="ns2:PersonalIdentificationData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4cdf6c-b66f-4e6b-bb2b-fbd6a12cdfcc" elementFormDefault="qualified">
    <xsd:import namespace="http://schemas.microsoft.com/office/2006/documentManagement/types"/>
    <xsd:import namespace="http://schemas.microsoft.com/office/infopath/2007/PartnerControls"/>
    <xsd:element name="j1e026b125ad4993891202025bedbd5b" ma:index="9" nillable="true" ma:taxonomy="true" ma:internalName="j1e026b125ad4993891202025bedbd5b" ma:taxonomyFieldName="Staff_x0020_Category" ma:displayName="Staff Category" ma:default="" ma:fieldId="{31e026b1-25ad-4993-8912-02025bedbd5b}" ma:sspId="02af6bed-79e0-4e06-b1f8-77be97ada86d" ma:termSetId="b31a37d8-9f96-4e2e-8d38-6cdc190466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b8c59b1c-34e8-4d3e-ba99-7ae4b3541ef6}" ma:internalName="TaxCatchAll" ma:showField="CatchAllData" ma:web="b84cdf6c-b66f-4e6b-bb2b-fbd6a12cdf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ersonalIdentificationData" ma:index="11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dd58f-ba45-4c34-9a7e-a269f39ae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02af6bed-79e0-4e06-b1f8-77be97ada8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42EB22-2EF9-42D4-BE93-DB1F0520CE84}"/>
</file>

<file path=customXml/itemProps2.xml><?xml version="1.0" encoding="utf-8"?>
<ds:datastoreItem xmlns:ds="http://schemas.openxmlformats.org/officeDocument/2006/customXml" ds:itemID="{BD9B6560-871D-4D1C-9B72-C2BD33B2E784}"/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585</Words>
  <Application>Microsoft Office PowerPoint</Application>
  <PresentationFormat>Widescreen</PresentationFormat>
  <Paragraphs>83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slide</dc:title>
  <dc:creator>Robyn Smith</dc:creator>
  <cp:lastModifiedBy>Sophie Curtis (Staff)</cp:lastModifiedBy>
  <cp:revision>89</cp:revision>
  <dcterms:created xsi:type="dcterms:W3CDTF">2018-10-19T14:26:26Z</dcterms:created>
  <dcterms:modified xsi:type="dcterms:W3CDTF">2023-08-10T14:08:27Z</dcterms:modified>
</cp:coreProperties>
</file>